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31"/>
  </p:notesMasterIdLst>
  <p:sldIdLst>
    <p:sldId id="256" r:id="rId2"/>
    <p:sldId id="257" r:id="rId3"/>
    <p:sldId id="258" r:id="rId4"/>
    <p:sldId id="259" r:id="rId5"/>
    <p:sldId id="260" r:id="rId6"/>
    <p:sldId id="341" r:id="rId7"/>
    <p:sldId id="342" r:id="rId8"/>
    <p:sldId id="343" r:id="rId9"/>
    <p:sldId id="344" r:id="rId10"/>
    <p:sldId id="345" r:id="rId11"/>
    <p:sldId id="346" r:id="rId12"/>
    <p:sldId id="347" r:id="rId13"/>
    <p:sldId id="261"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7CB573-5E64-4DAF-8C9E-64CB96F1871A}" type="datetimeFigureOut">
              <a:rPr lang="en-US" smtClean="0"/>
              <a:pPr/>
              <a:t>4/10/2020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720685-DC7D-4FEB-9BF9-43D2EA502A48}" type="slidenum">
              <a:rPr lang="en-US" smtClean="0"/>
              <a:pPr/>
              <a:t>‹#›</a:t>
            </a:fld>
            <a:endParaRPr lang="en-US" dirty="0"/>
          </a:p>
        </p:txBody>
      </p:sp>
    </p:spTree>
    <p:extLst>
      <p:ext uri="{BB962C8B-B14F-4D97-AF65-F5344CB8AC3E}">
        <p14:creationId xmlns:p14="http://schemas.microsoft.com/office/powerpoint/2010/main" val="195824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338AA82-CA18-4675-864C-487E04E0D31E}" type="datetime1">
              <a:rPr lang="en-US" smtClean="0"/>
              <a:pPr/>
              <a:t>4/10/2020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1FFFE1-B4F5-43F4-9C56-CE9593DEEC34}"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55AA22-F361-49B5-9083-16185004CF9C}" type="datetime1">
              <a:rPr lang="en-US" smtClean="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FFFE1-B4F5-43F4-9C56-CE9593DEEC34}" type="slidenum">
              <a:rPr lang="en-US" smtClean="0"/>
              <a:pPr/>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65274-56E8-40D1-8B19-19ED294D51C3}" type="datetime1">
              <a:rPr lang="en-US" smtClean="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FFFE1-B4F5-43F4-9C56-CE9593DEEC34}" type="slidenum">
              <a:rPr lang="en-US" smtClean="0"/>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4B8410-BDFE-4ACE-9C0F-8BF2221D6CF4}" type="datetime1">
              <a:rPr lang="en-US" smtClean="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FFFE1-B4F5-43F4-9C56-CE9593DEEC34}"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C19F6-8B15-4DAA-BAF8-E75C24DDF6F8}" type="datetime1">
              <a:rPr lang="en-US" smtClean="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FFFE1-B4F5-43F4-9C56-CE9593DEEC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A2CAC-6E5A-42A1-9447-CD9D0D456290}" type="datetime1">
              <a:rPr lang="en-US" smtClean="0"/>
              <a:pPr/>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FFFE1-B4F5-43F4-9C56-CE9593DEEC34}" type="slidenum">
              <a:rPr lang="en-US" smtClean="0"/>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2789CD-05AB-43FE-B346-EF1CF0D105D6}" type="datetime1">
              <a:rPr lang="en-US" smtClean="0"/>
              <a:pPr/>
              <a:t>4/10/2020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1FFFE1-B4F5-43F4-9C56-CE9593DEEC34}" type="slidenum">
              <a:rPr lang="en-US" smtClean="0"/>
              <a:pPr/>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102A9C-8CED-4CDA-BEAD-AF9DA1CAED04}" type="datetime1">
              <a:rPr lang="en-US" smtClean="0"/>
              <a:pPr/>
              <a:t>4/10/2020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1FFFE1-B4F5-43F4-9C56-CE9593DEEC34}" type="slidenum">
              <a:rPr lang="en-US" smtClean="0"/>
              <a:pPr/>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6F8D7-FD0A-41F1-842E-74B4EE917DF0}" type="datetime1">
              <a:rPr lang="en-US" smtClean="0"/>
              <a:pPr/>
              <a:t>4/10/2020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1FFFE1-B4F5-43F4-9C56-CE9593DEEC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B03BF-FCEE-40B3-98CB-EA65DAA72DE7}" type="datetime1">
              <a:rPr lang="en-US" smtClean="0"/>
              <a:pPr/>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FFFE1-B4F5-43F4-9C56-CE9593DEEC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0B44E-FF03-44F4-A5C8-B8AEF49CF71F}" type="datetime1">
              <a:rPr lang="en-US" smtClean="0"/>
              <a:pPr/>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FFFE1-B4F5-43F4-9C56-CE9593DEEC3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96CEC55-C57F-479D-9041-9D84EB0B34B0}" type="datetime1">
              <a:rPr lang="en-US" smtClean="0"/>
              <a:pPr/>
              <a:t>4/10/2020</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21FFFE1-B4F5-43F4-9C56-CE9593DEEC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ert.jpg" hidden="1"/>
          <p:cNvPicPr>
            <a:picLocks noChangeAspect="1"/>
          </p:cNvPicPr>
          <p:nvPr/>
        </p:nvPicPr>
        <p:blipFill>
          <a:blip r:embed="rId2" cstate="print">
            <a:grayscl/>
          </a:blip>
          <a:stretch>
            <a:fillRect/>
          </a:stretch>
        </p:blipFill>
        <p:spPr>
          <a:xfrm>
            <a:off x="0" y="0"/>
            <a:ext cx="9753600" cy="7315200"/>
          </a:xfrm>
          <a:prstGeom prst="rect">
            <a:avLst/>
          </a:prstGeom>
          <a:ln w="38100" cap="sq">
            <a:noFill/>
            <a:prstDash val="solid"/>
            <a:miter lim="800000"/>
          </a:ln>
          <a:effectLst>
            <a:glow rad="139700">
              <a:schemeClr val="accent2">
                <a:satMod val="175000"/>
                <a:alpha val="40000"/>
              </a:schemeClr>
            </a:glow>
            <a:outerShdw blurRad="63500" sx="102000" sy="102000" algn="ctr"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pic>
      <p:sp>
        <p:nvSpPr>
          <p:cNvPr id="2" name="Title 1"/>
          <p:cNvSpPr>
            <a:spLocks noGrp="1"/>
          </p:cNvSpPr>
          <p:nvPr>
            <p:ph type="ctrTitle"/>
          </p:nvPr>
        </p:nvSpPr>
        <p:spPr>
          <a:scene3d>
            <a:camera prst="orthographicFront"/>
            <a:lightRig rig="threePt" dir="t"/>
          </a:scene3d>
          <a:sp3d>
            <a:bevelT w="165100" prst="coolSlant"/>
          </a:sp3d>
        </p:spPr>
        <p:txBody>
          <a:bodyPr>
            <a:normAutofit fontScale="90000"/>
          </a:bodyPr>
          <a:lstStyle/>
          <a:p>
            <a:r>
              <a:rPr lang="en-US" dirty="0" smtClean="0"/>
              <a:t/>
            </a:r>
            <a:br>
              <a:rPr lang="en-US" dirty="0" smtClean="0"/>
            </a:br>
            <a:r>
              <a:rPr lang="en-US" dirty="0" smtClean="0"/>
              <a:t>Subject: Philosophy</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smtClean="0"/>
              <a:t>Class: B.A.-I</a:t>
            </a:r>
          </a:p>
          <a:p>
            <a:r>
              <a:rPr lang="en-US" dirty="0" smtClean="0"/>
              <a:t>Prof. Suresh </a:t>
            </a:r>
            <a:r>
              <a:rPr lang="en-US" dirty="0" smtClean="0"/>
              <a:t>Chander</a:t>
            </a:r>
            <a:endParaRPr lang="en-US" dirty="0" smtClean="0"/>
          </a:p>
          <a:p>
            <a:endParaRPr lang="en-US" dirty="0" smtClean="0"/>
          </a:p>
        </p:txBody>
      </p:sp>
      <p:pic>
        <p:nvPicPr>
          <p:cNvPr id="5" name="Picture 4" descr="Penguins.jpg" hidden="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IN" dirty="0"/>
              <a:t>A universal affirmative proposition (to which, following the practice of medieval logicians, we will refer by the letter </a:t>
            </a:r>
            <a:r>
              <a:rPr lang="en-IN" dirty="0" smtClean="0"/>
              <a:t>“A") </a:t>
            </a:r>
            <a:r>
              <a:rPr lang="en-IN" dirty="0"/>
              <a:t>is of the form</a:t>
            </a:r>
          </a:p>
          <a:p>
            <a:r>
              <a:rPr lang="en-IN" dirty="0"/>
              <a:t>            All S are P.</a:t>
            </a:r>
          </a:p>
          <a:p>
            <a:pPr lvl="0"/>
            <a:r>
              <a:rPr lang="en-IN" dirty="0"/>
              <a:t>A universal negative proposition (or </a:t>
            </a:r>
            <a:r>
              <a:rPr lang="en-IN" dirty="0" smtClean="0"/>
              <a:t>“E") </a:t>
            </a:r>
            <a:r>
              <a:rPr lang="en-IN" dirty="0"/>
              <a:t>is of the form</a:t>
            </a:r>
          </a:p>
          <a:p>
            <a:r>
              <a:rPr lang="en-IN" dirty="0"/>
              <a:t>            No S are P.</a:t>
            </a:r>
          </a:p>
          <a:p>
            <a:pPr lvl="0"/>
            <a:r>
              <a:rPr lang="en-IN" dirty="0"/>
              <a:t>A particular affirmative proposition </a:t>
            </a:r>
            <a:r>
              <a:rPr lang="en-IN" dirty="0" smtClean="0"/>
              <a:t>(“I") </a:t>
            </a:r>
            <a:r>
              <a:rPr lang="en-IN" dirty="0"/>
              <a:t>is of the form</a:t>
            </a:r>
          </a:p>
          <a:p>
            <a:r>
              <a:rPr lang="en-IN" dirty="0"/>
              <a:t>            Some S are P.</a:t>
            </a:r>
          </a:p>
          <a:p>
            <a:pPr lvl="0"/>
            <a:r>
              <a:rPr lang="en-IN" dirty="0"/>
              <a:t>Finally, a particular negative proposition </a:t>
            </a:r>
            <a:r>
              <a:rPr lang="en-IN" dirty="0" smtClean="0"/>
              <a:t>(“O") </a:t>
            </a:r>
            <a:r>
              <a:rPr lang="en-IN" dirty="0"/>
              <a:t>is of the form</a:t>
            </a:r>
          </a:p>
          <a:p>
            <a:r>
              <a:rPr lang="en-IN" dirty="0"/>
              <a:t>            Some S are not P.</a:t>
            </a:r>
          </a:p>
          <a:p>
            <a:r>
              <a:rPr lang="en-IN" dirty="0"/>
              <a:t>Although the specific content of any actual categorical proposition depends upon the categorical terms which occur as its subject and predicate, the logical form of the categorical proposition must always be one of these four types</a:t>
            </a:r>
            <a:r>
              <a:rPr lang="en-IN" dirty="0" smtClean="0"/>
              <a:t>.</a:t>
            </a:r>
            <a:endParaRPr lang="en-IN" dirty="0"/>
          </a:p>
        </p:txBody>
      </p:sp>
      <p:sp>
        <p:nvSpPr>
          <p:cNvPr id="2" name="Title 1"/>
          <p:cNvSpPr>
            <a:spLocks noGrp="1"/>
          </p:cNvSpPr>
          <p:nvPr>
            <p:ph type="title"/>
          </p:nvPr>
        </p:nvSpPr>
        <p:spPr/>
        <p:txBody>
          <a:bodyPr>
            <a:normAutofit/>
          </a:bodyPr>
          <a:lstStyle/>
          <a:p>
            <a:r>
              <a:rPr lang="en-IN" dirty="0"/>
              <a:t>Categorical P</a:t>
            </a:r>
            <a:r>
              <a:rPr lang="en-IN" dirty="0" smtClean="0"/>
              <a:t>roposition</a:t>
            </a:r>
            <a:endParaRPr lang="en-IN" dirty="0"/>
          </a:p>
        </p:txBody>
      </p:sp>
    </p:spTree>
    <p:extLst>
      <p:ext uri="{BB962C8B-B14F-4D97-AF65-F5344CB8AC3E}">
        <p14:creationId xmlns:p14="http://schemas.microsoft.com/office/powerpoint/2010/main" val="37421047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7745505" cy="4228653"/>
          </a:xfrm>
        </p:spPr>
        <p:txBody>
          <a:bodyPr>
            <a:normAutofit fontScale="85000" lnSpcReduction="20000"/>
          </a:bodyPr>
          <a:lstStyle/>
          <a:p>
            <a:r>
              <a:rPr lang="en-IN" dirty="0" smtClean="0"/>
              <a:t>“Square of opposition.“</a:t>
            </a:r>
            <a:endParaRPr lang="en-IN" dirty="0" smtClean="0"/>
          </a:p>
          <a:p>
            <a:pPr marL="0" indent="0">
              <a:buNone/>
            </a:pPr>
            <a:endParaRPr lang="en-US" dirty="0"/>
          </a:p>
          <a:p>
            <a:endParaRPr lang="en-US" dirty="0" smtClean="0"/>
          </a:p>
          <a:p>
            <a:endParaRPr lang="en-US" dirty="0"/>
          </a:p>
          <a:p>
            <a:endParaRPr lang="en-US" dirty="0" smtClean="0"/>
          </a:p>
          <a:p>
            <a:endParaRPr lang="en-IN" dirty="0"/>
          </a:p>
          <a:p>
            <a:r>
              <a:rPr lang="en-IN" dirty="0"/>
              <a:t>Propositions that appear diagonally across from each other in this diagram (</a:t>
            </a:r>
            <a:r>
              <a:rPr lang="en-IN" b="1" dirty="0"/>
              <a:t>A</a:t>
            </a:r>
            <a:r>
              <a:rPr lang="en-IN" dirty="0"/>
              <a:t> and </a:t>
            </a:r>
            <a:r>
              <a:rPr lang="en-IN" b="1" dirty="0"/>
              <a:t>O</a:t>
            </a:r>
            <a:r>
              <a:rPr lang="en-IN" dirty="0"/>
              <a:t> on the one hand and </a:t>
            </a:r>
            <a:r>
              <a:rPr lang="en-IN" b="1" dirty="0"/>
              <a:t>E</a:t>
            </a:r>
            <a:r>
              <a:rPr lang="en-IN" dirty="0"/>
              <a:t> and </a:t>
            </a:r>
            <a:r>
              <a:rPr lang="en-IN" b="1" dirty="0"/>
              <a:t>I</a:t>
            </a:r>
            <a:r>
              <a:rPr lang="en-IN" dirty="0"/>
              <a:t> on the other) are </a:t>
            </a:r>
            <a:r>
              <a:rPr lang="en-IN" dirty="0" smtClean="0"/>
              <a:t>contradictories. </a:t>
            </a:r>
            <a:r>
              <a:rPr lang="en-IN" dirty="0"/>
              <a:t>The universal propositions that appear across from each other at the top of the square (</a:t>
            </a:r>
            <a:r>
              <a:rPr lang="en-IN" b="1" dirty="0"/>
              <a:t>A</a:t>
            </a:r>
            <a:r>
              <a:rPr lang="en-IN" dirty="0"/>
              <a:t> and </a:t>
            </a:r>
            <a:r>
              <a:rPr lang="en-IN" b="1" dirty="0"/>
              <a:t>E</a:t>
            </a:r>
            <a:r>
              <a:rPr lang="en-IN" dirty="0"/>
              <a:t>) are </a:t>
            </a:r>
            <a:r>
              <a:rPr lang="en-IN" dirty="0" smtClean="0"/>
              <a:t>contraries. </a:t>
            </a:r>
            <a:r>
              <a:rPr lang="en-IN" dirty="0"/>
              <a:t>Particular propositions across from each other at the bottom of the square (</a:t>
            </a:r>
            <a:r>
              <a:rPr lang="en-IN" b="1" dirty="0"/>
              <a:t>I</a:t>
            </a:r>
            <a:r>
              <a:rPr lang="en-IN" dirty="0"/>
              <a:t> and </a:t>
            </a:r>
            <a:r>
              <a:rPr lang="en-IN" b="1" dirty="0"/>
              <a:t>O</a:t>
            </a:r>
            <a:r>
              <a:rPr lang="en-IN" dirty="0"/>
              <a:t>), on the other hand, are the </a:t>
            </a:r>
            <a:r>
              <a:rPr lang="en-IN" dirty="0" smtClean="0"/>
              <a:t>su</a:t>
            </a:r>
            <a:r>
              <a:rPr lang="en-IN" dirty="0" smtClean="0"/>
              <a:t>b- </a:t>
            </a:r>
            <a:r>
              <a:rPr lang="en-IN" dirty="0"/>
              <a:t>contraries</a:t>
            </a:r>
            <a:endParaRPr lang="en-IN" dirty="0"/>
          </a:p>
          <a:p>
            <a:r>
              <a:rPr lang="en-IN" dirty="0"/>
              <a:t>Finally, the universal and particular propositions on either side of the square of opposition (</a:t>
            </a:r>
            <a:r>
              <a:rPr lang="en-IN" b="1" dirty="0"/>
              <a:t>A</a:t>
            </a:r>
            <a:r>
              <a:rPr lang="en-IN" dirty="0"/>
              <a:t> and </a:t>
            </a:r>
            <a:r>
              <a:rPr lang="en-IN" b="1" dirty="0"/>
              <a:t>I</a:t>
            </a:r>
            <a:r>
              <a:rPr lang="en-IN" dirty="0"/>
              <a:t> on the one left and </a:t>
            </a:r>
            <a:r>
              <a:rPr lang="en-IN" b="1" dirty="0"/>
              <a:t>E</a:t>
            </a:r>
            <a:r>
              <a:rPr lang="en-IN" dirty="0"/>
              <a:t> and </a:t>
            </a:r>
            <a:r>
              <a:rPr lang="en-IN" b="1" dirty="0"/>
              <a:t>O</a:t>
            </a:r>
            <a:r>
              <a:rPr lang="en-IN" dirty="0"/>
              <a:t> on the right) exhibit a relationship known </a:t>
            </a:r>
            <a:r>
              <a:rPr lang="en-IN" dirty="0" smtClean="0"/>
              <a:t>as sub- alternation</a:t>
            </a:r>
            <a:r>
              <a:rPr lang="en-IN" dirty="0" smtClean="0"/>
              <a:t>.</a:t>
            </a:r>
            <a:endParaRPr lang="en-IN" dirty="0"/>
          </a:p>
        </p:txBody>
      </p:sp>
      <p:sp>
        <p:nvSpPr>
          <p:cNvPr id="2" name="Title 1"/>
          <p:cNvSpPr>
            <a:spLocks noGrp="1"/>
          </p:cNvSpPr>
          <p:nvPr>
            <p:ph type="title"/>
          </p:nvPr>
        </p:nvSpPr>
        <p:spPr/>
        <p:txBody>
          <a:bodyPr>
            <a:normAutofit fontScale="90000"/>
          </a:bodyPr>
          <a:lstStyle/>
          <a:p>
            <a:r>
              <a:rPr lang="en-IN" b="1" dirty="0"/>
              <a:t>The Square of </a:t>
            </a:r>
            <a:r>
              <a:rPr lang="en-IN" b="1" dirty="0" smtClean="0"/>
              <a:t>Opposition</a:t>
            </a:r>
            <a:endParaRPr lang="en-IN" dirty="0"/>
          </a:p>
        </p:txBody>
      </p:sp>
      <p:pic>
        <p:nvPicPr>
          <p:cNvPr id="4" name="Picture 3" descr="square-of-opposition"/>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966912"/>
            <a:ext cx="2362200" cy="1628775"/>
          </a:xfrm>
          <a:prstGeom prst="rect">
            <a:avLst/>
          </a:prstGeom>
          <a:noFill/>
          <a:ln>
            <a:noFill/>
          </a:ln>
        </p:spPr>
      </p:pic>
    </p:spTree>
    <p:extLst>
      <p:ext uri="{BB962C8B-B14F-4D97-AF65-F5344CB8AC3E}">
        <p14:creationId xmlns:p14="http://schemas.microsoft.com/office/powerpoint/2010/main" val="21396408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IN" dirty="0"/>
              <a:t>The Law of Identity: A is A</a:t>
            </a:r>
          </a:p>
          <a:p>
            <a:pPr marL="0" indent="0">
              <a:buNone/>
            </a:pPr>
            <a:r>
              <a:rPr lang="en-IN" dirty="0" smtClean="0"/>
              <a:t>	Everything </a:t>
            </a:r>
            <a:r>
              <a:rPr lang="en-IN" dirty="0"/>
              <a:t>is the same as itself; or a statement cannot remain the same and change its truth values</a:t>
            </a:r>
          </a:p>
          <a:p>
            <a:pPr lvl="0"/>
            <a:r>
              <a:rPr lang="en-IN" dirty="0"/>
              <a:t>The Law of Non- Contradiction: Not (A and Not A)</a:t>
            </a:r>
          </a:p>
          <a:p>
            <a:pPr marL="0" indent="0">
              <a:buNone/>
            </a:pPr>
            <a:r>
              <a:rPr lang="en-IN" dirty="0" smtClean="0"/>
              <a:t>	Nothing </a:t>
            </a:r>
            <a:r>
              <a:rPr lang="en-IN" dirty="0"/>
              <a:t>can both exist and not exist at the same time and in the same respect; or no statement is both true and false</a:t>
            </a:r>
          </a:p>
          <a:p>
            <a:pPr lvl="0"/>
            <a:r>
              <a:rPr lang="en-IN" dirty="0"/>
              <a:t>The Law of Excluded Middle: Either (A or Not A)</a:t>
            </a:r>
          </a:p>
          <a:p>
            <a:pPr marL="0" indent="0">
              <a:buNone/>
            </a:pPr>
            <a:r>
              <a:rPr lang="en-IN" dirty="0" smtClean="0"/>
              <a:t>	Something </a:t>
            </a:r>
            <a:r>
              <a:rPr lang="en-IN" dirty="0"/>
              <a:t>either exists or does not exist; or every statement is either true or false</a:t>
            </a:r>
          </a:p>
          <a:p>
            <a:pPr lvl="0"/>
            <a:r>
              <a:rPr lang="en-IN" dirty="0"/>
              <a:t>The Law of Sufficient Reason: If A, then B</a:t>
            </a:r>
          </a:p>
          <a:p>
            <a:pPr marL="0" indent="0">
              <a:buNone/>
            </a:pPr>
            <a:r>
              <a:rPr lang="en-IN" dirty="0" smtClean="0"/>
              <a:t>	The </a:t>
            </a:r>
            <a:r>
              <a:rPr lang="en-IN" dirty="0"/>
              <a:t>principle of sufficient reason states that everything must have a reason or a cause. The modern formulation of the principle is usually attributed to Gottfried Leibniz</a:t>
            </a:r>
            <a:r>
              <a:rPr lang="en-IN" dirty="0" smtClean="0"/>
              <a:t>.</a:t>
            </a:r>
            <a:endParaRPr lang="en-IN" dirty="0"/>
          </a:p>
        </p:txBody>
      </p:sp>
      <p:sp>
        <p:nvSpPr>
          <p:cNvPr id="2" name="Title 1"/>
          <p:cNvSpPr>
            <a:spLocks noGrp="1"/>
          </p:cNvSpPr>
          <p:nvPr>
            <p:ph type="title"/>
          </p:nvPr>
        </p:nvSpPr>
        <p:spPr/>
        <p:txBody>
          <a:bodyPr>
            <a:normAutofit/>
          </a:bodyPr>
          <a:lstStyle/>
          <a:p>
            <a:r>
              <a:rPr lang="en-IN" b="1" dirty="0"/>
              <a:t>LAWS OF </a:t>
            </a:r>
            <a:r>
              <a:rPr lang="en-IN" b="1" dirty="0" smtClean="0"/>
              <a:t>THOUGHT</a:t>
            </a:r>
            <a:endParaRPr lang="en-IN" dirty="0"/>
          </a:p>
        </p:txBody>
      </p:sp>
    </p:spTree>
    <p:extLst>
      <p:ext uri="{BB962C8B-B14F-4D97-AF65-F5344CB8AC3E}">
        <p14:creationId xmlns:p14="http://schemas.microsoft.com/office/powerpoint/2010/main" val="9267092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IN" dirty="0"/>
              <a:t>A </a:t>
            </a:r>
            <a:r>
              <a:rPr lang="en-IN" b="1" dirty="0"/>
              <a:t>proposition</a:t>
            </a:r>
            <a:r>
              <a:rPr lang="en-IN" dirty="0"/>
              <a:t> or statement is a sentence which is either true or false. </a:t>
            </a:r>
            <a:r>
              <a:rPr lang="en-IN" dirty="0" smtClean="0"/>
              <a:t>Definition : If </a:t>
            </a:r>
            <a:r>
              <a:rPr lang="en-IN" dirty="0"/>
              <a:t>a proposition is true, then we say its truth value is true, and if a proposition is false, we say its truth value is false.</a:t>
            </a:r>
            <a:endParaRPr lang="en-US" dirty="0"/>
          </a:p>
        </p:txBody>
      </p:sp>
      <p:sp>
        <p:nvSpPr>
          <p:cNvPr id="2" name="Title 1"/>
          <p:cNvSpPr>
            <a:spLocks noGrp="1"/>
          </p:cNvSpPr>
          <p:nvPr>
            <p:ph type="title"/>
          </p:nvPr>
        </p:nvSpPr>
        <p:spPr/>
        <p:txBody>
          <a:bodyPr>
            <a:normAutofit fontScale="90000"/>
          </a:bodyPr>
          <a:lstStyle/>
          <a:p>
            <a:r>
              <a:rPr lang="en-IN" b="1" dirty="0" smtClean="0"/>
              <a:t/>
            </a:r>
            <a:br>
              <a:rPr lang="en-IN" b="1" dirty="0" smtClean="0"/>
            </a:br>
            <a:r>
              <a:rPr lang="en-IN" b="1" dirty="0" smtClean="0"/>
              <a:t>PROPOSITION</a:t>
            </a:r>
            <a:r>
              <a:rPr lang="en-US" dirty="0"/>
              <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An </a:t>
            </a:r>
            <a:r>
              <a:rPr lang="en-IN" b="1" dirty="0"/>
              <a:t>argument</a:t>
            </a:r>
            <a:r>
              <a:rPr lang="en-IN" dirty="0"/>
              <a:t> is a series of statements (in a natural language), called the premises or </a:t>
            </a:r>
            <a:r>
              <a:rPr lang="en-IN" dirty="0" smtClean="0"/>
              <a:t>premises(both </a:t>
            </a:r>
            <a:r>
              <a:rPr lang="en-IN" dirty="0"/>
              <a:t>spellings are acceptable), intended to determine the degree of truth of another statement, the conclusion</a:t>
            </a:r>
            <a:r>
              <a:rPr lang="en-IN" dirty="0" smtClean="0"/>
              <a:t>.</a:t>
            </a:r>
            <a:endParaRPr lang="en-IN" dirty="0"/>
          </a:p>
        </p:txBody>
      </p:sp>
      <p:sp>
        <p:nvSpPr>
          <p:cNvPr id="2" name="Title 1"/>
          <p:cNvSpPr>
            <a:spLocks noGrp="1"/>
          </p:cNvSpPr>
          <p:nvPr>
            <p:ph type="title"/>
          </p:nvPr>
        </p:nvSpPr>
        <p:spPr/>
        <p:txBody>
          <a:bodyPr/>
          <a:lstStyle/>
          <a:p>
            <a:r>
              <a:rPr lang="en-IN" b="1" dirty="0" smtClean="0"/>
              <a:t>Argument</a:t>
            </a:r>
            <a:r>
              <a:rPr lang="en-IN" dirty="0" smtClean="0"/>
              <a:t> </a:t>
            </a:r>
            <a:endParaRPr lang="en-IN" dirty="0"/>
          </a:p>
        </p:txBody>
      </p:sp>
    </p:spTree>
    <p:extLst>
      <p:ext uri="{BB962C8B-B14F-4D97-AF65-F5344CB8AC3E}">
        <p14:creationId xmlns:p14="http://schemas.microsoft.com/office/powerpoint/2010/main" val="32974616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An </a:t>
            </a:r>
            <a:r>
              <a:rPr lang="en-IN" b="1" dirty="0" smtClean="0"/>
              <a:t>Immediate Inference </a:t>
            </a:r>
            <a:r>
              <a:rPr lang="en-IN" dirty="0" smtClean="0"/>
              <a:t>is </a:t>
            </a:r>
            <a:r>
              <a:rPr lang="en-IN" dirty="0"/>
              <a:t>an inference which can be made from only one statement or proposition. For instance, from the statement </a:t>
            </a:r>
            <a:r>
              <a:rPr lang="en-IN" dirty="0" smtClean="0"/>
              <a:t>"All </a:t>
            </a:r>
            <a:r>
              <a:rPr lang="en-IN" dirty="0"/>
              <a:t>toads are green</a:t>
            </a:r>
            <a:r>
              <a:rPr lang="en-IN" dirty="0" smtClean="0"/>
              <a:t>.“</a:t>
            </a:r>
          </a:p>
          <a:p>
            <a:r>
              <a:rPr lang="en-IN" dirty="0"/>
              <a:t>A </a:t>
            </a:r>
            <a:r>
              <a:rPr lang="en-IN" b="1" dirty="0"/>
              <a:t>Mediate Inference</a:t>
            </a:r>
            <a:r>
              <a:rPr lang="en-IN" dirty="0"/>
              <a:t> is a proposition that depends for proof upon two or more other propositions, so connected together by one or more terms as to justify a certain conclusion, namely, the proposition in question</a:t>
            </a:r>
            <a:r>
              <a:rPr lang="en-IN" dirty="0" smtClean="0"/>
              <a:t>.</a:t>
            </a:r>
            <a:endParaRPr lang="en-IN" dirty="0"/>
          </a:p>
        </p:txBody>
      </p:sp>
      <p:sp>
        <p:nvSpPr>
          <p:cNvPr id="2" name="Title 1"/>
          <p:cNvSpPr>
            <a:spLocks noGrp="1"/>
          </p:cNvSpPr>
          <p:nvPr>
            <p:ph type="title"/>
          </p:nvPr>
        </p:nvSpPr>
        <p:spPr/>
        <p:txBody>
          <a:bodyPr>
            <a:normAutofit fontScale="90000"/>
          </a:bodyPr>
          <a:lstStyle/>
          <a:p>
            <a:r>
              <a:rPr lang="en-IN" dirty="0"/>
              <a:t>Immediate Inference and Mediate Inference</a:t>
            </a:r>
          </a:p>
        </p:txBody>
      </p:sp>
    </p:spTree>
    <p:extLst>
      <p:ext uri="{BB962C8B-B14F-4D97-AF65-F5344CB8AC3E}">
        <p14:creationId xmlns:p14="http://schemas.microsoft.com/office/powerpoint/2010/main" val="27901726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lvl="0"/>
            <a:r>
              <a:rPr lang="en-IN" dirty="0"/>
              <a:t>Conversion is the inference in which the subject and predicate are interchanged. In modern logic it is only valid for the E and I propositions. </a:t>
            </a:r>
          </a:p>
          <a:p>
            <a:pPr lvl="0"/>
            <a:r>
              <a:rPr lang="en-IN" dirty="0" smtClean="0"/>
              <a:t>Obvers ion </a:t>
            </a:r>
            <a:r>
              <a:rPr lang="en-IN" dirty="0" smtClean="0"/>
              <a:t>is the inference in which the quality of the proposition is changed and the predicate is interchanged with its complement</a:t>
            </a:r>
          </a:p>
          <a:p>
            <a:pPr lvl="0"/>
            <a:r>
              <a:rPr lang="en-IN" dirty="0" smtClean="0"/>
              <a:t>Contraposition </a:t>
            </a:r>
            <a:r>
              <a:rPr lang="en-IN" dirty="0"/>
              <a:t>is the inference in which the subject is interchanged with the complement of the predicate and the predicate is interchanged with the complement of the subject. In modern logic it is only valid for the A and O propositions. </a:t>
            </a:r>
          </a:p>
          <a:p>
            <a:pPr lvl="0"/>
            <a:r>
              <a:rPr lang="en-IN" dirty="0"/>
              <a:t>Inverse is a type of conditional sentence which is an immediate inference made from another conditional sentence. More specifically, given a conditional sentence of the form , the inverse refers to the sentence</a:t>
            </a:r>
            <a:r>
              <a:rPr lang="en-IN" dirty="0" smtClean="0"/>
              <a:t>.</a:t>
            </a:r>
            <a:endParaRPr lang="en-IN" dirty="0"/>
          </a:p>
        </p:txBody>
      </p:sp>
      <p:sp>
        <p:nvSpPr>
          <p:cNvPr id="2" name="Title 1"/>
          <p:cNvSpPr>
            <a:spLocks noGrp="1"/>
          </p:cNvSpPr>
          <p:nvPr>
            <p:ph type="title"/>
          </p:nvPr>
        </p:nvSpPr>
        <p:spPr/>
        <p:txBody>
          <a:bodyPr>
            <a:normAutofit fontScale="90000"/>
          </a:bodyPr>
          <a:lstStyle/>
          <a:p>
            <a:r>
              <a:rPr lang="en-IN" dirty="0" smtClean="0"/>
              <a:t>Conversion, </a:t>
            </a:r>
            <a:r>
              <a:rPr lang="en-IN" dirty="0" smtClean="0"/>
              <a:t>Obvers ion </a:t>
            </a:r>
            <a:r>
              <a:rPr lang="en-IN" dirty="0"/>
              <a:t>Contraposition &amp; </a:t>
            </a:r>
            <a:r>
              <a:rPr lang="en-IN" dirty="0" smtClean="0"/>
              <a:t>Inverse</a:t>
            </a:r>
            <a:endParaRPr lang="en-IN" dirty="0"/>
          </a:p>
        </p:txBody>
      </p:sp>
    </p:spTree>
    <p:extLst>
      <p:ext uri="{BB962C8B-B14F-4D97-AF65-F5344CB8AC3E}">
        <p14:creationId xmlns:p14="http://schemas.microsoft.com/office/powerpoint/2010/main" val="5670103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A </a:t>
            </a:r>
            <a:r>
              <a:rPr lang="en-IN" b="1" dirty="0"/>
              <a:t>categorical syllogism</a:t>
            </a:r>
            <a:r>
              <a:rPr lang="en-IN" dirty="0"/>
              <a:t> is an argument consisting of exactly three categorical propositions (two premises and a conclusion) in which there appear a total of exactly three categorical terms, each of which is used exactly twice.</a:t>
            </a:r>
          </a:p>
        </p:txBody>
      </p:sp>
      <p:sp>
        <p:nvSpPr>
          <p:cNvPr id="2" name="Title 1"/>
          <p:cNvSpPr>
            <a:spLocks noGrp="1"/>
          </p:cNvSpPr>
          <p:nvPr>
            <p:ph type="title"/>
          </p:nvPr>
        </p:nvSpPr>
        <p:spPr/>
        <p:txBody>
          <a:bodyPr>
            <a:normAutofit/>
          </a:bodyPr>
          <a:lstStyle/>
          <a:p>
            <a:r>
              <a:rPr lang="en-IN" b="1" dirty="0" smtClean="0"/>
              <a:t>Categorical Syllogism</a:t>
            </a:r>
            <a:endParaRPr lang="en-IN" dirty="0"/>
          </a:p>
        </p:txBody>
      </p:sp>
    </p:spTree>
    <p:extLst>
      <p:ext uri="{BB962C8B-B14F-4D97-AF65-F5344CB8AC3E}">
        <p14:creationId xmlns:p14="http://schemas.microsoft.com/office/powerpoint/2010/main" val="2354607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a:t>Four rules apply to all valid categorical syllogisms:</a:t>
            </a:r>
          </a:p>
          <a:p>
            <a:r>
              <a:rPr lang="en-IN" dirty="0"/>
              <a:t>Rule 1:  In a valid categorical syllogism, the middle term must be distributed in at least one premise.</a:t>
            </a:r>
          </a:p>
          <a:p>
            <a:r>
              <a:rPr lang="en-IN" dirty="0"/>
              <a:t>Rule 2:  In a valid categorical syllogism, any term that is distributed in the conclusion must be distributed in the premises.</a:t>
            </a:r>
          </a:p>
          <a:p>
            <a:r>
              <a:rPr lang="en-IN" dirty="0"/>
              <a:t>Rule 3:  In a valid categorical syllogism, the number of negative premises must be equal to the number of negative conclusions.</a:t>
            </a:r>
          </a:p>
          <a:p>
            <a:r>
              <a:rPr lang="en-IN" dirty="0"/>
              <a:t>Rule 4:  In a valid categorical syllogism a particular conclusion cannot be drawn from exclusively universal premises unless one assumes </a:t>
            </a:r>
            <a:r>
              <a:rPr lang="en-IN" dirty="0" smtClean="0"/>
              <a:t>existential import.</a:t>
            </a:r>
            <a:r>
              <a:rPr lang="en-IN" dirty="0"/>
              <a:t> </a:t>
            </a:r>
            <a:r>
              <a:rPr lang="en-IN" dirty="0" smtClean="0"/>
              <a:t>We </a:t>
            </a:r>
            <a:r>
              <a:rPr lang="en-IN" dirty="0"/>
              <a:t>do not assume existential import, and we will refer to arguments that would be valid if we did as traditionally valid.</a:t>
            </a:r>
          </a:p>
          <a:p>
            <a:endParaRPr lang="en-IN" dirty="0"/>
          </a:p>
        </p:txBody>
      </p:sp>
      <p:sp>
        <p:nvSpPr>
          <p:cNvPr id="2" name="Title 1"/>
          <p:cNvSpPr>
            <a:spLocks noGrp="1"/>
          </p:cNvSpPr>
          <p:nvPr>
            <p:ph type="title"/>
          </p:nvPr>
        </p:nvSpPr>
        <p:spPr/>
        <p:txBody>
          <a:bodyPr>
            <a:normAutofit fontScale="90000"/>
          </a:bodyPr>
          <a:lstStyle/>
          <a:p>
            <a:r>
              <a:rPr lang="en-IN" b="1" dirty="0"/>
              <a:t>Rules </a:t>
            </a:r>
            <a:r>
              <a:rPr lang="en-IN" b="1" dirty="0" smtClean="0"/>
              <a:t>of Categorical </a:t>
            </a:r>
            <a:r>
              <a:rPr lang="en-IN" b="1" dirty="0"/>
              <a:t>Syllogism</a:t>
            </a:r>
            <a:r>
              <a:rPr lang="en-IN" b="1" dirty="0" smtClean="0"/>
              <a:t>:</a:t>
            </a:r>
            <a:endParaRPr lang="en-IN" dirty="0"/>
          </a:p>
        </p:txBody>
      </p:sp>
    </p:spTree>
    <p:extLst>
      <p:ext uri="{BB962C8B-B14F-4D97-AF65-F5344CB8AC3E}">
        <p14:creationId xmlns:p14="http://schemas.microsoft.com/office/powerpoint/2010/main" val="28012590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1905001"/>
            <a:ext cx="7745505" cy="4572000"/>
          </a:xfrm>
        </p:spPr>
        <p:txBody>
          <a:bodyPr>
            <a:normAutofit fontScale="70000" lnSpcReduction="20000"/>
          </a:bodyPr>
          <a:lstStyle/>
          <a:p>
            <a:r>
              <a:rPr lang="en-IN" dirty="0"/>
              <a:t>Now that we know the correct FORM of categorical syllogisms, we can learn some tools that will help us to determine when such syllogisms are valid or invalid. All categorical syllogisms have what is called a “mood” and a “figure.” </a:t>
            </a:r>
          </a:p>
          <a:p>
            <a:r>
              <a:rPr lang="en-IN" dirty="0"/>
              <a:t>Mood: The mood of a categorical syllogism is a series of three letters corresponding to the type of proposition the major premise, the minor premise, and the conclusion are (A, E, I, or O). </a:t>
            </a:r>
          </a:p>
          <a:p>
            <a:r>
              <a:rPr lang="en-IN" dirty="0"/>
              <a:t>When determining the mood of a categorical syllogism, you need to figure out which of the four forms of categorical proposition each line of the argument is (A, E, I, or O). For instance, in the argument above about dogs, ALL THREE statements are “A” propositions (of the form “All S are P”), so the mood of that argument would be “AAA”. Here is a syllogism that has a little more diversity: </a:t>
            </a:r>
          </a:p>
          <a:p>
            <a:r>
              <a:rPr lang="en-IN" dirty="0"/>
              <a:t>1. No states with coastlines are states that are landlocked. </a:t>
            </a:r>
          </a:p>
          <a:p>
            <a:r>
              <a:rPr lang="en-IN" dirty="0"/>
              <a:t>2. Some U.S. states are states that are landlocked. </a:t>
            </a:r>
          </a:p>
          <a:p>
            <a:r>
              <a:rPr lang="en-IN" dirty="0"/>
              <a:t>3. Therefore, some U.S. states are not states with coastlines. </a:t>
            </a:r>
          </a:p>
          <a:p>
            <a:r>
              <a:rPr lang="en-IN" dirty="0"/>
              <a:t> </a:t>
            </a:r>
          </a:p>
          <a:p>
            <a:r>
              <a:rPr lang="en-IN" dirty="0"/>
              <a:t>Let’s figure out the FORM of the premises and the conclusion: </a:t>
            </a:r>
          </a:p>
          <a:p>
            <a:r>
              <a:rPr lang="en-IN" dirty="0"/>
              <a:t>1. No S are P (E) </a:t>
            </a:r>
          </a:p>
          <a:p>
            <a:r>
              <a:rPr lang="en-IN" dirty="0"/>
              <a:t>2. Some S are P (I) </a:t>
            </a:r>
          </a:p>
          <a:p>
            <a:r>
              <a:rPr lang="en-IN" dirty="0"/>
              <a:t>3. Some S are not P (O) </a:t>
            </a:r>
          </a:p>
        </p:txBody>
      </p:sp>
      <p:sp>
        <p:nvSpPr>
          <p:cNvPr id="2" name="Title 1"/>
          <p:cNvSpPr>
            <a:spLocks noGrp="1"/>
          </p:cNvSpPr>
          <p:nvPr>
            <p:ph type="title"/>
          </p:nvPr>
        </p:nvSpPr>
        <p:spPr/>
        <p:txBody>
          <a:bodyPr>
            <a:normAutofit/>
          </a:bodyPr>
          <a:lstStyle/>
          <a:p>
            <a:r>
              <a:rPr lang="en-IN" b="1" dirty="0"/>
              <a:t>Mood and </a:t>
            </a:r>
            <a:r>
              <a:rPr lang="en-IN" b="1" dirty="0" smtClean="0"/>
              <a:t>Figure </a:t>
            </a:r>
            <a:endParaRPr lang="en-IN" dirty="0"/>
          </a:p>
        </p:txBody>
      </p:sp>
    </p:spTree>
    <p:extLst>
      <p:ext uri="{BB962C8B-B14F-4D97-AF65-F5344CB8AC3E}">
        <p14:creationId xmlns:p14="http://schemas.microsoft.com/office/powerpoint/2010/main" val="8940095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dirty="0"/>
              <a:t>Logic is the systematic study of the forms of inference, the relations that lead to the acceptance of one proposition, the conclusion, on the basis of a set of other propositions, the premises. </a:t>
            </a:r>
          </a:p>
        </p:txBody>
      </p:sp>
      <p:sp>
        <p:nvSpPr>
          <p:cNvPr id="2" name="Title 1"/>
          <p:cNvSpPr>
            <a:spLocks noGrp="1"/>
          </p:cNvSpPr>
          <p:nvPr>
            <p:ph type="title"/>
          </p:nvPr>
        </p:nvSpPr>
        <p:spPr/>
        <p:txBody>
          <a:bodyPr>
            <a:normAutofit fontScale="90000"/>
          </a:bodyPr>
          <a:lstStyle/>
          <a:p>
            <a:r>
              <a:rPr lang="en-US" b="1" dirty="0" smtClean="0"/>
              <a:t>Definition of logic</a:t>
            </a:r>
            <a:r>
              <a:rPr lang="en-US" dirty="0"/>
              <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a:t>Figure 1: The middle term is on the left in P1, and on the right in P2. </a:t>
            </a:r>
          </a:p>
          <a:p>
            <a:r>
              <a:rPr lang="en-IN" dirty="0"/>
              <a:t>Figure 2: The middle term is on the right in both premises. </a:t>
            </a:r>
          </a:p>
          <a:p>
            <a:r>
              <a:rPr lang="en-IN" dirty="0"/>
              <a:t>Figure 3: The middle term is on the left in both premises. </a:t>
            </a:r>
          </a:p>
          <a:p>
            <a:r>
              <a:rPr lang="en-IN" dirty="0"/>
              <a:t>Figure 4: The middle term is on the right in P1, and on the left in P2. </a:t>
            </a:r>
          </a:p>
          <a:p>
            <a:r>
              <a:rPr lang="en-IN" dirty="0"/>
              <a:t>Let’s look at the other argument from earlier: </a:t>
            </a:r>
          </a:p>
          <a:p>
            <a:r>
              <a:rPr lang="en-IN" dirty="0"/>
              <a:t>1. No states with coastlines are states that are landlocked. </a:t>
            </a:r>
          </a:p>
          <a:p>
            <a:r>
              <a:rPr lang="en-IN" dirty="0"/>
              <a:t>2. Some U.S. states are states that are landlocked. </a:t>
            </a:r>
          </a:p>
          <a:p>
            <a:r>
              <a:rPr lang="en-IN" dirty="0"/>
              <a:t>3. Therefore, some U.S. states are not states with coastlines. </a:t>
            </a:r>
          </a:p>
        </p:txBody>
      </p:sp>
      <p:sp>
        <p:nvSpPr>
          <p:cNvPr id="2" name="Title 1"/>
          <p:cNvSpPr>
            <a:spLocks noGrp="1"/>
          </p:cNvSpPr>
          <p:nvPr>
            <p:ph type="title"/>
          </p:nvPr>
        </p:nvSpPr>
        <p:spPr/>
        <p:txBody>
          <a:bodyPr/>
          <a:lstStyle/>
          <a:p>
            <a:r>
              <a:rPr lang="en-US" dirty="0" smtClean="0"/>
              <a:t>Cont.</a:t>
            </a:r>
            <a:endParaRPr lang="en-IN" dirty="0"/>
          </a:p>
        </p:txBody>
      </p:sp>
    </p:spTree>
    <p:extLst>
      <p:ext uri="{BB962C8B-B14F-4D97-AF65-F5344CB8AC3E}">
        <p14:creationId xmlns:p14="http://schemas.microsoft.com/office/powerpoint/2010/main" val="29954475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IN" dirty="0"/>
              <a:t>a </a:t>
            </a:r>
            <a:r>
              <a:rPr lang="en-IN" dirty="0"/>
              <a:t>f</a:t>
            </a:r>
            <a:r>
              <a:rPr lang="en-IN" dirty="0" smtClean="0"/>
              <a:t>allacy is </a:t>
            </a:r>
            <a:r>
              <a:rPr lang="en-IN" dirty="0"/>
              <a:t>reasoning that is evaluated as logically incorrect and that undermines the </a:t>
            </a:r>
            <a:r>
              <a:rPr lang="en-IN" dirty="0" smtClean="0"/>
              <a:t>logical validity of </a:t>
            </a:r>
            <a:r>
              <a:rPr lang="en-IN" dirty="0"/>
              <a:t>the argument and permits its recognition </a:t>
            </a:r>
            <a:r>
              <a:rPr lang="en-IN" dirty="0" smtClean="0"/>
              <a:t>as unsound. </a:t>
            </a:r>
            <a:endParaRPr lang="en-IN" dirty="0" smtClean="0"/>
          </a:p>
          <a:p>
            <a:r>
              <a:rPr lang="en-IN" dirty="0" smtClean="0"/>
              <a:t>Affirming </a:t>
            </a:r>
            <a:r>
              <a:rPr lang="en-IN" dirty="0"/>
              <a:t>t</a:t>
            </a:r>
            <a:r>
              <a:rPr lang="en-IN" dirty="0" smtClean="0"/>
              <a:t>he Consequent: </a:t>
            </a:r>
            <a:r>
              <a:rPr lang="en-IN" dirty="0"/>
              <a:t>If A then B. B is true, so A is true.</a:t>
            </a:r>
          </a:p>
          <a:p>
            <a:r>
              <a:rPr lang="en-IN" dirty="0" smtClean="0"/>
              <a:t>Denying the Antecedent: </a:t>
            </a:r>
            <a:r>
              <a:rPr lang="en-IN" dirty="0"/>
              <a:t>If A then B. A is false, so B is false.</a:t>
            </a:r>
          </a:p>
          <a:p>
            <a:r>
              <a:rPr lang="en-IN" dirty="0" smtClean="0"/>
              <a:t>Four Terms: </a:t>
            </a:r>
            <a:r>
              <a:rPr lang="en-IN" dirty="0"/>
              <a:t>All A is B. All C is D. So all A is D.</a:t>
            </a:r>
          </a:p>
          <a:p>
            <a:r>
              <a:rPr lang="en-IN" dirty="0" smtClean="0"/>
              <a:t>Illicit Major: </a:t>
            </a:r>
            <a:r>
              <a:rPr lang="en-IN" dirty="0"/>
              <a:t>All X is Y. No P (which is a subset of Y) is X. Therefore no P is Y.</a:t>
            </a:r>
          </a:p>
          <a:p>
            <a:r>
              <a:rPr lang="en-IN" dirty="0"/>
              <a:t>Illicit </a:t>
            </a:r>
            <a:r>
              <a:rPr lang="en-IN" dirty="0" smtClean="0"/>
              <a:t>Manor </a:t>
            </a:r>
            <a:r>
              <a:rPr lang="en-IN" dirty="0"/>
              <a:t>: </a:t>
            </a:r>
            <a:r>
              <a:rPr lang="en-IN" dirty="0"/>
              <a:t>All X are Y. All X are P. Therefore all P are Y.</a:t>
            </a:r>
          </a:p>
          <a:p>
            <a:r>
              <a:rPr lang="en-IN" dirty="0" smtClean="0"/>
              <a:t>Undistributed </a:t>
            </a:r>
            <a:r>
              <a:rPr lang="en-IN" dirty="0" smtClean="0"/>
              <a:t>M</a:t>
            </a:r>
            <a:r>
              <a:rPr lang="en-IN" dirty="0" smtClean="0"/>
              <a:t>iddle: </a:t>
            </a:r>
            <a:r>
              <a:rPr lang="en-IN" dirty="0"/>
              <a:t>All A is B. All C is B. Therefore all C is A</a:t>
            </a:r>
            <a:r>
              <a:rPr lang="en-IN" dirty="0" smtClean="0"/>
              <a:t>.</a:t>
            </a:r>
            <a:endParaRPr lang="en-IN" dirty="0"/>
          </a:p>
        </p:txBody>
      </p:sp>
      <p:sp>
        <p:nvSpPr>
          <p:cNvPr id="2" name="Title 1"/>
          <p:cNvSpPr>
            <a:spLocks noGrp="1"/>
          </p:cNvSpPr>
          <p:nvPr>
            <p:ph type="title"/>
          </p:nvPr>
        </p:nvSpPr>
        <p:spPr/>
        <p:txBody>
          <a:bodyPr/>
          <a:lstStyle/>
          <a:p>
            <a:r>
              <a:rPr lang="en-US" dirty="0" smtClean="0"/>
              <a:t>Fallacy</a:t>
            </a:r>
            <a:endParaRPr lang="en-IN" dirty="0"/>
          </a:p>
        </p:txBody>
      </p:sp>
    </p:spTree>
    <p:extLst>
      <p:ext uri="{BB962C8B-B14F-4D97-AF65-F5344CB8AC3E}">
        <p14:creationId xmlns:p14="http://schemas.microsoft.com/office/powerpoint/2010/main" val="26517931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A truth table is a visual tool, in the form of a diagram with rows &amp; columns, that shows the truth or falsity of a compound premise. It’s a way of organizing information to list out all possible scenarios from the provided premises.</a:t>
            </a:r>
          </a:p>
        </p:txBody>
      </p:sp>
      <p:sp>
        <p:nvSpPr>
          <p:cNvPr id="2" name="Title 1"/>
          <p:cNvSpPr>
            <a:spLocks noGrp="1"/>
          </p:cNvSpPr>
          <p:nvPr>
            <p:ph type="title"/>
          </p:nvPr>
        </p:nvSpPr>
        <p:spPr/>
        <p:txBody>
          <a:bodyPr/>
          <a:lstStyle/>
          <a:p>
            <a:r>
              <a:rPr lang="en-IN" dirty="0" smtClean="0"/>
              <a:t>Truth Table</a:t>
            </a:r>
            <a:endParaRPr lang="en-IN" dirty="0"/>
          </a:p>
        </p:txBody>
      </p:sp>
    </p:spTree>
    <p:extLst>
      <p:ext uri="{BB962C8B-B14F-4D97-AF65-F5344CB8AC3E}">
        <p14:creationId xmlns:p14="http://schemas.microsoft.com/office/powerpoint/2010/main" val="26107701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IN" dirty="0"/>
              <a:t>Conjunction is a truth-functional connective similar to "and" in English and is represented in symbolic logic with the dot "    ".</a:t>
            </a:r>
          </a:p>
          <a:p>
            <a:pPr lvl="0"/>
            <a:r>
              <a:rPr lang="en-IN" dirty="0"/>
              <a:t>Disjunction is a connective which forms compound propositions which are false only if both statements </a:t>
            </a:r>
            <a:r>
              <a:rPr lang="en-IN" dirty="0" smtClean="0"/>
              <a:t>are </a:t>
            </a:r>
            <a:r>
              <a:rPr lang="en-IN" dirty="0"/>
              <a:t>false.</a:t>
            </a:r>
          </a:p>
          <a:p>
            <a:pPr lvl="0"/>
            <a:r>
              <a:rPr lang="en-IN" dirty="0"/>
              <a:t>Negation is an operation on one logical value, typically the value of a proposition, that produces a value of true when its operand is false and a value of false when its operand is true. So, if statement is true.</a:t>
            </a:r>
          </a:p>
          <a:p>
            <a:pPr lvl="0"/>
            <a:r>
              <a:rPr lang="en-IN" dirty="0"/>
              <a:t>Implication, in logic, a relationship between two propositions in which the second is a logical consequence of the first.</a:t>
            </a:r>
          </a:p>
          <a:p>
            <a:pPr lvl="0"/>
            <a:r>
              <a:rPr lang="en-IN" dirty="0"/>
              <a:t>Equivalence is a type of relationship between two statements or sentences in propositional </a:t>
            </a:r>
            <a:r>
              <a:rPr lang="en-IN" dirty="0" smtClean="0"/>
              <a:t>logic</a:t>
            </a:r>
            <a:endParaRPr lang="en-IN" dirty="0"/>
          </a:p>
        </p:txBody>
      </p:sp>
      <p:sp>
        <p:nvSpPr>
          <p:cNvPr id="2" name="Title 1"/>
          <p:cNvSpPr>
            <a:spLocks noGrp="1"/>
          </p:cNvSpPr>
          <p:nvPr>
            <p:ph type="title"/>
          </p:nvPr>
        </p:nvSpPr>
        <p:spPr/>
        <p:txBody>
          <a:bodyPr>
            <a:normAutofit fontScale="90000"/>
          </a:bodyPr>
          <a:lstStyle/>
          <a:p>
            <a:r>
              <a:rPr lang="en-IN" sz="3200" dirty="0"/>
              <a:t>Negation, Conjunction, Disjunction, Implications and Equivalences</a:t>
            </a:r>
          </a:p>
        </p:txBody>
      </p:sp>
    </p:spTree>
    <p:extLst>
      <p:ext uri="{BB962C8B-B14F-4D97-AF65-F5344CB8AC3E}">
        <p14:creationId xmlns:p14="http://schemas.microsoft.com/office/powerpoint/2010/main" val="20353520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Method of reasoning from a part to a whole, from particulars to generals, or from the individual to the universal</a:t>
            </a:r>
            <a:r>
              <a:rPr lang="en-IN" dirty="0" smtClean="0"/>
              <a:t>.</a:t>
            </a:r>
          </a:p>
          <a:p>
            <a:r>
              <a:rPr lang="en-IN" dirty="0"/>
              <a:t>Inductive reasoning is a method of reasoning in which the premises are viewed as supplying some evidence for the truth of the conclusion; this is in contrast to deductive reasoning.</a:t>
            </a:r>
          </a:p>
        </p:txBody>
      </p:sp>
      <p:sp>
        <p:nvSpPr>
          <p:cNvPr id="2" name="Title 1"/>
          <p:cNvSpPr>
            <a:spLocks noGrp="1"/>
          </p:cNvSpPr>
          <p:nvPr>
            <p:ph type="title"/>
          </p:nvPr>
        </p:nvSpPr>
        <p:spPr/>
        <p:txBody>
          <a:bodyPr/>
          <a:lstStyle/>
          <a:p>
            <a:r>
              <a:rPr lang="en-IN" dirty="0"/>
              <a:t>Induction</a:t>
            </a:r>
          </a:p>
        </p:txBody>
      </p:sp>
    </p:spTree>
    <p:extLst>
      <p:ext uri="{BB962C8B-B14F-4D97-AF65-F5344CB8AC3E}">
        <p14:creationId xmlns:p14="http://schemas.microsoft.com/office/powerpoint/2010/main" val="2095866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Deduction is a form of logic that achieves a specific conclusion from the general, drawing necessary conclusions from the premises.</a:t>
            </a:r>
          </a:p>
        </p:txBody>
      </p:sp>
      <p:sp>
        <p:nvSpPr>
          <p:cNvPr id="2" name="Title 1"/>
          <p:cNvSpPr>
            <a:spLocks noGrp="1"/>
          </p:cNvSpPr>
          <p:nvPr>
            <p:ph type="title"/>
          </p:nvPr>
        </p:nvSpPr>
        <p:spPr/>
        <p:txBody>
          <a:bodyPr/>
          <a:lstStyle/>
          <a:p>
            <a:r>
              <a:rPr lang="en-US" dirty="0" smtClean="0"/>
              <a:t>Deduction</a:t>
            </a:r>
            <a:endParaRPr lang="en-IN" dirty="0"/>
          </a:p>
        </p:txBody>
      </p:sp>
    </p:spTree>
    <p:extLst>
      <p:ext uri="{BB962C8B-B14F-4D97-AF65-F5344CB8AC3E}">
        <p14:creationId xmlns:p14="http://schemas.microsoft.com/office/powerpoint/2010/main" val="2949979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IN" dirty="0"/>
              <a:t>Induction and deduction are prominent methods of reasoning. Sometimes people use induction as a substitute for deduction and erroneously make false and inaccurate statements. Deduction method uses more general information to arrive at a specific conclusion.</a:t>
            </a:r>
          </a:p>
          <a:p>
            <a:pPr lvl="0"/>
            <a:r>
              <a:rPr lang="en-US" dirty="0"/>
              <a:t>Theory of Induction:</a:t>
            </a:r>
            <a:endParaRPr lang="en-IN" dirty="0"/>
          </a:p>
          <a:p>
            <a:pPr lvl="0"/>
            <a:r>
              <a:rPr lang="en-IN" dirty="0"/>
              <a:t>Observation—Pattern --- Hypothesis--- Theory</a:t>
            </a:r>
          </a:p>
          <a:p>
            <a:pPr lvl="0"/>
            <a:r>
              <a:rPr lang="en-US" dirty="0"/>
              <a:t>Theory of Deduction:</a:t>
            </a:r>
            <a:endParaRPr lang="en-IN" dirty="0"/>
          </a:p>
          <a:p>
            <a:pPr lvl="0"/>
            <a:r>
              <a:rPr lang="en-IN" dirty="0"/>
              <a:t>Theory --- Hypothesis--- Observation--- Confirmation </a:t>
            </a:r>
          </a:p>
        </p:txBody>
      </p:sp>
      <p:sp>
        <p:nvSpPr>
          <p:cNvPr id="2" name="Title 1"/>
          <p:cNvSpPr>
            <a:spLocks noGrp="1"/>
          </p:cNvSpPr>
          <p:nvPr>
            <p:ph type="title"/>
          </p:nvPr>
        </p:nvSpPr>
        <p:spPr/>
        <p:txBody>
          <a:bodyPr>
            <a:normAutofit fontScale="90000"/>
          </a:bodyPr>
          <a:lstStyle/>
          <a:p>
            <a:r>
              <a:rPr lang="en-IN" dirty="0"/>
              <a:t>Distinction between Deduction and </a:t>
            </a:r>
            <a:r>
              <a:rPr lang="en-IN" dirty="0" smtClean="0"/>
              <a:t>Induction</a:t>
            </a:r>
            <a:endParaRPr lang="en-IN" dirty="0"/>
          </a:p>
        </p:txBody>
      </p:sp>
    </p:spTree>
    <p:extLst>
      <p:ext uri="{BB962C8B-B14F-4D97-AF65-F5344CB8AC3E}">
        <p14:creationId xmlns:p14="http://schemas.microsoft.com/office/powerpoint/2010/main" val="12550576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a:t>Causation</a:t>
            </a:r>
            <a:r>
              <a:rPr lang="en-IN" dirty="0"/>
              <a:t>, Relation that holds between two temporally simultaneous or successive events when the first event (the cause) brings about the other (the effect</a:t>
            </a:r>
            <a:r>
              <a:rPr lang="en-IN" dirty="0" smtClean="0"/>
              <a:t>).</a:t>
            </a:r>
            <a:endParaRPr lang="en-IN" dirty="0"/>
          </a:p>
        </p:txBody>
      </p:sp>
      <p:sp>
        <p:nvSpPr>
          <p:cNvPr id="2" name="Title 1"/>
          <p:cNvSpPr>
            <a:spLocks noGrp="1"/>
          </p:cNvSpPr>
          <p:nvPr>
            <p:ph type="title"/>
          </p:nvPr>
        </p:nvSpPr>
        <p:spPr/>
        <p:txBody>
          <a:bodyPr/>
          <a:lstStyle/>
          <a:p>
            <a:r>
              <a:rPr lang="en-IN" b="1" dirty="0" smtClean="0"/>
              <a:t>Causation </a:t>
            </a:r>
            <a:endParaRPr lang="en-IN" dirty="0"/>
          </a:p>
        </p:txBody>
      </p:sp>
    </p:spTree>
    <p:extLst>
      <p:ext uri="{BB962C8B-B14F-4D97-AF65-F5344CB8AC3E}">
        <p14:creationId xmlns:p14="http://schemas.microsoft.com/office/powerpoint/2010/main" val="1491553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Plurality of causes is a common sense opinion for it means that a given effect or phenomenon may have been the result of alternative causes. In other words it states that one and the same effect can be produced by different causes on different occasions.</a:t>
            </a:r>
          </a:p>
        </p:txBody>
      </p:sp>
      <p:sp>
        <p:nvSpPr>
          <p:cNvPr id="2" name="Title 1"/>
          <p:cNvSpPr>
            <a:spLocks noGrp="1"/>
          </p:cNvSpPr>
          <p:nvPr>
            <p:ph type="title"/>
          </p:nvPr>
        </p:nvSpPr>
        <p:spPr/>
        <p:txBody>
          <a:bodyPr/>
          <a:lstStyle/>
          <a:p>
            <a:r>
              <a:rPr lang="en-IN" dirty="0"/>
              <a:t>Plurality of </a:t>
            </a:r>
            <a:r>
              <a:rPr lang="en-IN" dirty="0" smtClean="0"/>
              <a:t>cause</a:t>
            </a:r>
            <a:endParaRPr lang="en-IN" dirty="0"/>
          </a:p>
        </p:txBody>
      </p:sp>
    </p:spTree>
    <p:extLst>
      <p:ext uri="{BB962C8B-B14F-4D97-AF65-F5344CB8AC3E}">
        <p14:creationId xmlns:p14="http://schemas.microsoft.com/office/powerpoint/2010/main" val="10889876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5126018"/>
          </a:xfrm>
        </p:spPr>
        <p:txBody>
          <a:bodyPr/>
          <a:lstStyle/>
          <a:p>
            <a:r>
              <a:rPr lang="en-US" dirty="0" smtClean="0"/>
              <a:t>Thanks</a:t>
            </a:r>
            <a:endParaRPr lang="en-IN" dirty="0"/>
          </a:p>
        </p:txBody>
      </p:sp>
    </p:spTree>
    <p:extLst>
      <p:ext uri="{BB962C8B-B14F-4D97-AF65-F5344CB8AC3E}">
        <p14:creationId xmlns:p14="http://schemas.microsoft.com/office/powerpoint/2010/main" val="26001294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IN" dirty="0"/>
              <a:t>The subject of logic can be divided into three broad areas: </a:t>
            </a:r>
            <a:endParaRPr lang="en-IN" dirty="0" smtClean="0"/>
          </a:p>
          <a:p>
            <a:pPr marL="457200" indent="-457200">
              <a:buAutoNum type="arabicParenBoth"/>
            </a:pPr>
            <a:r>
              <a:rPr lang="en-IN" dirty="0" smtClean="0"/>
              <a:t>Theory </a:t>
            </a:r>
            <a:r>
              <a:rPr lang="en-IN" dirty="0"/>
              <a:t>of inference that is all about arguments that are used to justify one statement on the basis of others. Many of these arguments fall into standard argument-patterns, </a:t>
            </a:r>
            <a:endParaRPr lang="en-IN" dirty="0" smtClean="0"/>
          </a:p>
          <a:p>
            <a:pPr marL="457200" indent="-457200">
              <a:buAutoNum type="arabicParenBoth"/>
            </a:pPr>
            <a:r>
              <a:rPr lang="en-IN" dirty="0" smtClean="0"/>
              <a:t>Theory </a:t>
            </a:r>
            <a:r>
              <a:rPr lang="en-IN" dirty="0"/>
              <a:t>of definition, which tells about use of words or symbols to identify or characterize things; the things can be concrete or abstract. Again, there are some standard forms that depend on the kind of thing being characterized, and </a:t>
            </a:r>
            <a:endParaRPr lang="en-IN" dirty="0" smtClean="0"/>
          </a:p>
          <a:p>
            <a:pPr marL="457200" indent="-457200">
              <a:buAutoNum type="arabicParenBoth"/>
            </a:pPr>
            <a:r>
              <a:rPr lang="en-IN" dirty="0" smtClean="0"/>
              <a:t>Applied </a:t>
            </a:r>
            <a:r>
              <a:rPr lang="en-IN" dirty="0"/>
              <a:t>logic, in which theory of inference and theory of definition are applied as tools for </a:t>
            </a:r>
            <a:r>
              <a:rPr lang="en-IN" dirty="0" smtClean="0"/>
              <a:t>analysing </a:t>
            </a:r>
            <a:r>
              <a:rPr lang="en-IN" dirty="0"/>
              <a:t>or solving practical problems.</a:t>
            </a:r>
            <a:endParaRPr lang="en-US" dirty="0"/>
          </a:p>
        </p:txBody>
      </p:sp>
      <p:sp>
        <p:nvSpPr>
          <p:cNvPr id="2" name="Title 1"/>
          <p:cNvSpPr>
            <a:spLocks noGrp="1"/>
          </p:cNvSpPr>
          <p:nvPr>
            <p:ph type="title"/>
          </p:nvPr>
        </p:nvSpPr>
        <p:spPr>
          <a:xfrm>
            <a:off x="1066800" y="762000"/>
            <a:ext cx="6965245" cy="1202485"/>
          </a:xfrm>
        </p:spPr>
        <p:txBody>
          <a:bodyPr>
            <a:normAutofit fontScale="90000"/>
          </a:bodyPr>
          <a:lstStyle/>
          <a:p>
            <a:r>
              <a:rPr lang="en-IN" dirty="0"/>
              <a:t>The Scope and Limits of Logic</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IN" b="1" dirty="0"/>
              <a:t>Logic</a:t>
            </a:r>
            <a:r>
              <a:rPr lang="en-IN" dirty="0"/>
              <a:t> is important because it influences every decision we make in our lives. Logical thinking allows us to learn and make decisions that will affect our lifestyle. If no one thought logically, we would all be running around like chickens with our heads cut off, and nothing would make any sense.</a:t>
            </a:r>
            <a:endParaRPr lang="en-US" dirty="0"/>
          </a:p>
        </p:txBody>
      </p:sp>
      <p:sp>
        <p:nvSpPr>
          <p:cNvPr id="2" name="Title 1"/>
          <p:cNvSpPr>
            <a:spLocks noGrp="1"/>
          </p:cNvSpPr>
          <p:nvPr>
            <p:ph type="title"/>
          </p:nvPr>
        </p:nvSpPr>
        <p:spPr/>
        <p:txBody>
          <a:bodyPr/>
          <a:lstStyle/>
          <a:p>
            <a:r>
              <a:rPr lang="en-IN" dirty="0"/>
              <a:t>Utility of Logic</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n-IN" b="1" dirty="0" smtClean="0"/>
              <a:t>term</a:t>
            </a:r>
            <a:r>
              <a:rPr lang="en-IN" dirty="0"/>
              <a:t> is a word or group of words that has a special meaning, </a:t>
            </a:r>
            <a:r>
              <a:rPr lang="en-IN" dirty="0" smtClean="0"/>
              <a:t>in proposition</a:t>
            </a:r>
            <a:endParaRPr lang="en-US" dirty="0"/>
          </a:p>
        </p:txBody>
      </p:sp>
      <p:sp>
        <p:nvSpPr>
          <p:cNvPr id="2" name="Title 1"/>
          <p:cNvSpPr>
            <a:spLocks noGrp="1"/>
          </p:cNvSpPr>
          <p:nvPr>
            <p:ph type="title"/>
          </p:nvPr>
        </p:nvSpPr>
        <p:spPr/>
        <p:txBody>
          <a:bodyPr>
            <a:normAutofit fontScale="90000"/>
          </a:bodyPr>
          <a:lstStyle/>
          <a:p>
            <a:r>
              <a:rPr lang="en-US" b="1" dirty="0" smtClean="0"/>
              <a:t>TERM</a:t>
            </a:r>
            <a:r>
              <a:rPr lang="en-US" dirty="0"/>
              <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IN" dirty="0"/>
              <a:t>Classifications of terms:</a:t>
            </a:r>
          </a:p>
          <a:p>
            <a:r>
              <a:rPr lang="en-IN" dirty="0"/>
              <a:t>A. According to quantity/extension: </a:t>
            </a:r>
            <a:r>
              <a:rPr lang="en-IN" i="1" dirty="0"/>
              <a:t>Singular, Particular, Universal, and Collective Terms</a:t>
            </a:r>
            <a:endParaRPr lang="en-IN" dirty="0"/>
          </a:p>
          <a:p>
            <a:r>
              <a:rPr lang="en-IN" dirty="0"/>
              <a:t>1. A term is singular if it refers to only one individual or thing. </a:t>
            </a:r>
          </a:p>
          <a:p>
            <a:r>
              <a:rPr lang="en-IN" dirty="0"/>
              <a:t> </a:t>
            </a:r>
          </a:p>
          <a:p>
            <a:r>
              <a:rPr lang="en-IN" dirty="0"/>
              <a:t>2. A term is particular if it stands for an indefinite part of a whole. </a:t>
            </a:r>
          </a:p>
          <a:p>
            <a:r>
              <a:rPr lang="en-IN" dirty="0"/>
              <a:t>3. A term is general or universal if it refers to all individuals signified by the term.</a:t>
            </a:r>
          </a:p>
          <a:p>
            <a:r>
              <a:rPr lang="en-IN" dirty="0"/>
              <a:t>4. A term is collective if </a:t>
            </a:r>
            <a:r>
              <a:rPr lang="en-IN" dirty="0" smtClean="0"/>
              <a:t>it refers </a:t>
            </a:r>
            <a:r>
              <a:rPr lang="en-IN" dirty="0"/>
              <a:t>to a group of individuals considered as a single unit.. A term is also affirmative when it affirms the presence of desirable traits, e.g. </a:t>
            </a:r>
            <a:r>
              <a:rPr lang="en-IN" i="1" dirty="0"/>
              <a:t>just, honest, </a:t>
            </a:r>
            <a:r>
              <a:rPr lang="en-IN" dirty="0"/>
              <a:t>and</a:t>
            </a:r>
            <a:r>
              <a:rPr lang="en-IN" i="1" dirty="0"/>
              <a:t> active.</a:t>
            </a:r>
            <a:endParaRPr lang="en-IN" dirty="0"/>
          </a:p>
          <a:p>
            <a:r>
              <a:rPr lang="en-IN" dirty="0"/>
              <a:t>            </a:t>
            </a:r>
          </a:p>
          <a:p>
            <a:r>
              <a:rPr lang="en-IN" dirty="0"/>
              <a:t>2. A term is negative if it indicates the non-appearance of some trait, e.g. </a:t>
            </a:r>
            <a:r>
              <a:rPr lang="en-IN" i="1" dirty="0"/>
              <a:t>unjust, sickly, inactive</a:t>
            </a:r>
            <a:r>
              <a:rPr lang="en-IN" dirty="0"/>
              <a:t>, </a:t>
            </a:r>
            <a:r>
              <a:rPr lang="en-IN" i="1" dirty="0"/>
              <a:t>death, immorality.</a:t>
            </a:r>
            <a:endParaRPr lang="en-IN" dirty="0"/>
          </a:p>
          <a:p>
            <a:r>
              <a:rPr lang="en-IN" dirty="0"/>
              <a:t>1.Immediate terms are formed through direct perception of things.</a:t>
            </a:r>
          </a:p>
          <a:p>
            <a:r>
              <a:rPr lang="en-IN" dirty="0"/>
              <a:t>e.g. </a:t>
            </a:r>
            <a:r>
              <a:rPr lang="en-IN" i="1" dirty="0"/>
              <a:t>bag, pencil, ball pen, yellow paper, </a:t>
            </a:r>
            <a:r>
              <a:rPr lang="en-IN" i="1" dirty="0" smtClean="0"/>
              <a:t>cell phone</a:t>
            </a:r>
            <a:endParaRPr lang="en-IN" dirty="0"/>
          </a:p>
          <a:p>
            <a:r>
              <a:rPr lang="en-IN" dirty="0"/>
              <a:t>2. Mediate terms are formed indirectly, that is, through the mediation of other ideas.</a:t>
            </a:r>
          </a:p>
          <a:p>
            <a:r>
              <a:rPr lang="en-IN" dirty="0"/>
              <a:t>e.g. </a:t>
            </a:r>
            <a:r>
              <a:rPr lang="en-IN" i="1" dirty="0"/>
              <a:t>God, soul, spirit, </a:t>
            </a:r>
            <a:r>
              <a:rPr lang="en-IN" i="1" dirty="0" smtClean="0"/>
              <a:t>universe</a:t>
            </a:r>
            <a:endParaRPr lang="en-IN" dirty="0"/>
          </a:p>
        </p:txBody>
      </p:sp>
      <p:sp>
        <p:nvSpPr>
          <p:cNvPr id="2" name="Title 1"/>
          <p:cNvSpPr>
            <a:spLocks noGrp="1"/>
          </p:cNvSpPr>
          <p:nvPr>
            <p:ph type="title"/>
          </p:nvPr>
        </p:nvSpPr>
        <p:spPr/>
        <p:txBody>
          <a:bodyPr>
            <a:normAutofit/>
          </a:bodyPr>
          <a:lstStyle/>
          <a:p>
            <a:r>
              <a:rPr lang="en-IN" b="1" i="1" dirty="0"/>
              <a:t>Kinds of </a:t>
            </a:r>
            <a:r>
              <a:rPr lang="en-IN" b="1" i="1" dirty="0" smtClean="0"/>
              <a:t>terms</a:t>
            </a:r>
            <a:endParaRPr lang="en-IN" dirty="0"/>
          </a:p>
        </p:txBody>
      </p:sp>
    </p:spTree>
    <p:extLst>
      <p:ext uri="{BB962C8B-B14F-4D97-AF65-F5344CB8AC3E}">
        <p14:creationId xmlns:p14="http://schemas.microsoft.com/office/powerpoint/2010/main" val="14272783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IN" dirty="0"/>
              <a:t>A term is concrete if its referent is tangible or can be perceived by the </a:t>
            </a:r>
            <a:r>
              <a:rPr lang="en-IN" dirty="0" smtClean="0"/>
              <a:t>senses e.g</a:t>
            </a:r>
            <a:r>
              <a:rPr lang="en-IN" dirty="0"/>
              <a:t>. </a:t>
            </a:r>
            <a:r>
              <a:rPr lang="en-IN" i="1" dirty="0"/>
              <a:t>tree, chalk, spoon, belt, pants, arms. </a:t>
            </a:r>
            <a:r>
              <a:rPr lang="en-IN" dirty="0"/>
              <a:t> 2. A term is abstract if its referent is intangible or can be understood only by the mind and cannot be perceived by the senses. e.g. </a:t>
            </a:r>
            <a:r>
              <a:rPr lang="en-IN" i="1" dirty="0"/>
              <a:t>freedom, democracy, faith, love, patriotism, compassion, sacrifice.</a:t>
            </a:r>
            <a:r>
              <a:rPr lang="en-IN" dirty="0"/>
              <a:t>  3. A term is logical if it was formulated to serve as linguistic device to aid learning. e.g. </a:t>
            </a:r>
            <a:r>
              <a:rPr lang="en-IN" i="1" dirty="0"/>
              <a:t>copula, subject, predicate, velocity, momentum, phylum</a:t>
            </a:r>
            <a:endParaRPr lang="en-IN" dirty="0"/>
          </a:p>
          <a:p>
            <a:r>
              <a:rPr lang="en-IN" dirty="0"/>
              <a:t>4. A term is null or empty if it has no actual or real referents but is only imaginary. e.g. </a:t>
            </a:r>
            <a:r>
              <a:rPr lang="en-IN" i="1" dirty="0"/>
              <a:t>unicorn, fairy.</a:t>
            </a:r>
            <a:endParaRPr lang="en-IN" dirty="0"/>
          </a:p>
          <a:p>
            <a:r>
              <a:rPr lang="en-IN" dirty="0"/>
              <a:t> </a:t>
            </a:r>
          </a:p>
          <a:p>
            <a:r>
              <a:rPr lang="en-IN" dirty="0"/>
              <a:t>1. A term is univocal if it exhibits exactly identical sense and meaning in different incidents. </a:t>
            </a:r>
          </a:p>
          <a:p>
            <a:r>
              <a:rPr lang="en-IN" dirty="0"/>
              <a:t>2. A term is equivocal when it indicates entirely different meanings in different occurrences.</a:t>
            </a:r>
          </a:p>
          <a:p>
            <a:r>
              <a:rPr lang="en-IN" dirty="0"/>
              <a:t>3. A term is analogous when it shows partly identical and partly distinct meanings in different occurrences</a:t>
            </a:r>
            <a:r>
              <a:rPr lang="en-IN" dirty="0" smtClean="0"/>
              <a:t>.</a:t>
            </a:r>
            <a:endParaRPr lang="en-IN" dirty="0"/>
          </a:p>
        </p:txBody>
      </p:sp>
      <p:sp>
        <p:nvSpPr>
          <p:cNvPr id="2" name="Title 1"/>
          <p:cNvSpPr>
            <a:spLocks noGrp="1"/>
          </p:cNvSpPr>
          <p:nvPr>
            <p:ph type="title"/>
          </p:nvPr>
        </p:nvSpPr>
        <p:spPr/>
        <p:txBody>
          <a:bodyPr/>
          <a:lstStyle/>
          <a:p>
            <a:r>
              <a:rPr lang="en-US" dirty="0" smtClean="0"/>
              <a:t>Cont.</a:t>
            </a:r>
            <a:endParaRPr lang="en-IN" dirty="0"/>
          </a:p>
        </p:txBody>
      </p:sp>
    </p:spTree>
    <p:extLst>
      <p:ext uri="{BB962C8B-B14F-4D97-AF65-F5344CB8AC3E}">
        <p14:creationId xmlns:p14="http://schemas.microsoft.com/office/powerpoint/2010/main" val="30710132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7745505" cy="4228653"/>
          </a:xfrm>
        </p:spPr>
        <p:txBody>
          <a:bodyPr>
            <a:normAutofit fontScale="70000" lnSpcReduction="20000"/>
          </a:bodyPr>
          <a:lstStyle/>
          <a:p>
            <a:pPr>
              <a:lnSpc>
                <a:spcPct val="120000"/>
              </a:lnSpc>
            </a:pPr>
            <a:r>
              <a:rPr lang="en-IN" dirty="0" smtClean="0"/>
              <a:t>According </a:t>
            </a:r>
            <a:r>
              <a:rPr lang="en-IN" dirty="0"/>
              <a:t>to relation: </a:t>
            </a:r>
            <a:r>
              <a:rPr lang="en-IN" i="1" dirty="0"/>
              <a:t>Compatible</a:t>
            </a:r>
            <a:r>
              <a:rPr lang="en-IN" dirty="0"/>
              <a:t> and </a:t>
            </a:r>
            <a:r>
              <a:rPr lang="en-IN" i="1" dirty="0"/>
              <a:t>Incompatible</a:t>
            </a:r>
            <a:r>
              <a:rPr lang="en-IN" dirty="0"/>
              <a:t> (</a:t>
            </a:r>
            <a:r>
              <a:rPr lang="en-IN" i="1" dirty="0"/>
              <a:t>Contradictory, Contrary, Relative, </a:t>
            </a:r>
            <a:r>
              <a:rPr lang="en-IN" dirty="0" smtClean="0"/>
              <a:t>and </a:t>
            </a:r>
            <a:r>
              <a:rPr lang="en-IN" i="1" dirty="0" smtClean="0"/>
              <a:t>Privative</a:t>
            </a:r>
            <a:r>
              <a:rPr lang="en-IN" dirty="0"/>
              <a:t>)</a:t>
            </a:r>
          </a:p>
          <a:p>
            <a:pPr>
              <a:lnSpc>
                <a:spcPct val="120000"/>
              </a:lnSpc>
            </a:pPr>
            <a:r>
              <a:rPr lang="en-IN" dirty="0"/>
              <a:t>1.Compatible terms are terms that can coexist in a subject, that is, there is no logical obstacle for them to be present in a subject at the same time</a:t>
            </a:r>
            <a:r>
              <a:rPr lang="en-IN" dirty="0" smtClean="0"/>
              <a:t>.</a:t>
            </a:r>
            <a:endParaRPr lang="en-IN" dirty="0"/>
          </a:p>
          <a:p>
            <a:pPr>
              <a:lnSpc>
                <a:spcPct val="120000"/>
              </a:lnSpc>
            </a:pPr>
            <a:r>
              <a:rPr lang="en-IN" dirty="0"/>
              <a:t>2. Incompatible terms are terms that cannot coexist in a subject for they rule out each other. The following are kinds of incompatible terms:</a:t>
            </a:r>
          </a:p>
          <a:p>
            <a:pPr>
              <a:lnSpc>
                <a:spcPct val="120000"/>
              </a:lnSpc>
            </a:pPr>
            <a:r>
              <a:rPr lang="en-IN" dirty="0"/>
              <a:t>a) Contradictory terms are two terms, one of which negates the other</a:t>
            </a:r>
            <a:r>
              <a:rPr lang="en-IN" i="1" dirty="0"/>
              <a:t>. </a:t>
            </a:r>
            <a:r>
              <a:rPr lang="en-IN" dirty="0"/>
              <a:t>Contradictories are so mutually exclusive that there is no middle ground or third possibility between them.</a:t>
            </a:r>
          </a:p>
          <a:p>
            <a:pPr>
              <a:lnSpc>
                <a:spcPct val="120000"/>
              </a:lnSpc>
            </a:pPr>
            <a:r>
              <a:rPr lang="en-IN" dirty="0" smtClean="0"/>
              <a:t>b</a:t>
            </a:r>
            <a:r>
              <a:rPr lang="en-IN" dirty="0"/>
              <a:t>) Contrary terms are terms that belong to the same class but deny each other. </a:t>
            </a:r>
          </a:p>
          <a:p>
            <a:pPr>
              <a:lnSpc>
                <a:spcPct val="120000"/>
              </a:lnSpc>
            </a:pPr>
            <a:r>
              <a:rPr lang="en-IN" dirty="0"/>
              <a:t>c) Privative terms are terms wherein one indicates the presence of a quality or perfection while the other signifies the absence or lack of it</a:t>
            </a:r>
            <a:r>
              <a:rPr lang="en-IN" i="1" dirty="0"/>
              <a:t>.</a:t>
            </a:r>
            <a:endParaRPr lang="en-IN" dirty="0"/>
          </a:p>
          <a:p>
            <a:pPr>
              <a:lnSpc>
                <a:spcPct val="120000"/>
              </a:lnSpc>
            </a:pPr>
            <a:r>
              <a:rPr lang="en-IN" dirty="0" smtClean="0"/>
              <a:t>d</a:t>
            </a:r>
            <a:r>
              <a:rPr lang="en-IN" dirty="0"/>
              <a:t>) Correlative terms are two opposed terms wherein one cannot be understood without the </a:t>
            </a:r>
            <a:r>
              <a:rPr lang="en-IN" dirty="0" smtClean="0"/>
              <a:t>other . In </a:t>
            </a:r>
            <a:r>
              <a:rPr lang="en-IN" dirty="0"/>
              <a:t>their meaning, they imply reference to one another.</a:t>
            </a:r>
          </a:p>
          <a:p>
            <a:pPr marL="0" indent="0">
              <a:buNone/>
            </a:pPr>
            <a:endParaRPr lang="en-IN" dirty="0"/>
          </a:p>
        </p:txBody>
      </p:sp>
      <p:sp>
        <p:nvSpPr>
          <p:cNvPr id="2" name="Title 1"/>
          <p:cNvSpPr>
            <a:spLocks noGrp="1"/>
          </p:cNvSpPr>
          <p:nvPr>
            <p:ph type="title"/>
          </p:nvPr>
        </p:nvSpPr>
        <p:spPr/>
        <p:txBody>
          <a:bodyPr/>
          <a:lstStyle/>
          <a:p>
            <a:r>
              <a:rPr lang="en-US" dirty="0"/>
              <a:t>Cont</a:t>
            </a:r>
            <a:r>
              <a:rPr lang="en-US" dirty="0" smtClean="0"/>
              <a:t>. </a:t>
            </a:r>
            <a:endParaRPr lang="en-IN" dirty="0"/>
          </a:p>
        </p:txBody>
      </p:sp>
    </p:spTree>
    <p:extLst>
      <p:ext uri="{BB962C8B-B14F-4D97-AF65-F5344CB8AC3E}">
        <p14:creationId xmlns:p14="http://schemas.microsoft.com/office/powerpoint/2010/main" val="14741184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The </a:t>
            </a:r>
            <a:r>
              <a:rPr lang="en-IN" i="1" dirty="0"/>
              <a:t>denotation</a:t>
            </a:r>
            <a:r>
              <a:rPr lang="en-IN" dirty="0"/>
              <a:t> of a word or phrase is its explicit or direct meaning. Another way to think of it is as the associations that a word usually elicits for most speakers of a language, as distinguished from those elicited for any individual speaker because of personal experience.</a:t>
            </a:r>
          </a:p>
          <a:p>
            <a:r>
              <a:rPr lang="en-IN" dirty="0"/>
              <a:t>The </a:t>
            </a:r>
            <a:r>
              <a:rPr lang="en-IN" i="1" dirty="0"/>
              <a:t>connotation</a:t>
            </a:r>
            <a:r>
              <a:rPr lang="en-IN" dirty="0"/>
              <a:t> of a word or phrase is the associated or secondary meaning; it can be something suggested or implied by a word or thing, rather than being explicitly named or described</a:t>
            </a:r>
            <a:r>
              <a:rPr lang="en-IN" dirty="0" smtClean="0"/>
              <a:t>.</a:t>
            </a:r>
            <a:endParaRPr lang="en-IN" dirty="0"/>
          </a:p>
        </p:txBody>
      </p:sp>
      <p:sp>
        <p:nvSpPr>
          <p:cNvPr id="2" name="Title 1"/>
          <p:cNvSpPr>
            <a:spLocks noGrp="1"/>
          </p:cNvSpPr>
          <p:nvPr>
            <p:ph type="title"/>
          </p:nvPr>
        </p:nvSpPr>
        <p:spPr/>
        <p:txBody>
          <a:bodyPr>
            <a:normAutofit/>
          </a:bodyPr>
          <a:lstStyle/>
          <a:p>
            <a:r>
              <a:rPr lang="en-IN" i="1" dirty="0" smtClean="0"/>
              <a:t>Denotation &amp; Connotation</a:t>
            </a:r>
            <a:endParaRPr lang="en-IN" dirty="0"/>
          </a:p>
        </p:txBody>
      </p:sp>
    </p:spTree>
    <p:extLst>
      <p:ext uri="{BB962C8B-B14F-4D97-AF65-F5344CB8AC3E}">
        <p14:creationId xmlns:p14="http://schemas.microsoft.com/office/powerpoint/2010/main" val="10728433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1972</TotalTime>
  <Words>1202</Words>
  <Application>Microsoft Office PowerPoint</Application>
  <PresentationFormat>On-screen Show (4:3)</PresentationFormat>
  <Paragraphs>147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Hardcover</vt:lpstr>
      <vt:lpstr> Subject: Philosophy  </vt:lpstr>
      <vt:lpstr>Definition of logic </vt:lpstr>
      <vt:lpstr>The Scope and Limits of Logic</vt:lpstr>
      <vt:lpstr>Utility of Logic</vt:lpstr>
      <vt:lpstr>TERM </vt:lpstr>
      <vt:lpstr>Kinds of terms</vt:lpstr>
      <vt:lpstr>Cont.</vt:lpstr>
      <vt:lpstr>Cont. </vt:lpstr>
      <vt:lpstr>Denotation &amp; Connotation</vt:lpstr>
      <vt:lpstr>Categorical Proposition</vt:lpstr>
      <vt:lpstr>The Square of Opposition</vt:lpstr>
      <vt:lpstr>LAWS OF THOUGHT</vt:lpstr>
      <vt:lpstr> PROPOSITION </vt:lpstr>
      <vt:lpstr>Argument </vt:lpstr>
      <vt:lpstr>Immediate Inference and Mediate Inference</vt:lpstr>
      <vt:lpstr>Conversion, Obvers ion Contraposition &amp; Inverse</vt:lpstr>
      <vt:lpstr>Categorical Syllogism</vt:lpstr>
      <vt:lpstr>Rules of Categorical Syllogism:</vt:lpstr>
      <vt:lpstr>Mood and Figure </vt:lpstr>
      <vt:lpstr>Cont.</vt:lpstr>
      <vt:lpstr>Fallacy</vt:lpstr>
      <vt:lpstr>Truth Table</vt:lpstr>
      <vt:lpstr>Negation, Conjunction, Disjunction, Implications and Equivalences</vt:lpstr>
      <vt:lpstr>Induction</vt:lpstr>
      <vt:lpstr>Deduction</vt:lpstr>
      <vt:lpstr>Distinction between Deduction and Induction</vt:lpstr>
      <vt:lpstr>Causation </vt:lpstr>
      <vt:lpstr>Plurality of cause</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Philosophy</dc:title>
  <dc:creator>admin</dc:creator>
  <cp:lastModifiedBy>LADWAL</cp:lastModifiedBy>
  <cp:revision>135</cp:revision>
  <dcterms:created xsi:type="dcterms:W3CDTF">2011-05-14T04:58:36Z</dcterms:created>
  <dcterms:modified xsi:type="dcterms:W3CDTF">2020-04-10T18:01:08Z</dcterms:modified>
</cp:coreProperties>
</file>